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0" r:id="rId5"/>
    <p:sldId id="261" r:id="rId6"/>
    <p:sldId id="262" r:id="rId7"/>
    <p:sldId id="263" r:id="rId8"/>
    <p:sldId id="259" r:id="rId9"/>
    <p:sldId id="267" r:id="rId10"/>
    <p:sldId id="268" r:id="rId11"/>
    <p:sldId id="270" r:id="rId12"/>
    <p:sldId id="271"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48" autoAdjust="0"/>
    <p:restoredTop sz="94660"/>
  </p:normalViewPr>
  <p:slideViewPr>
    <p:cSldViewPr snapToGrid="0">
      <p:cViewPr>
        <p:scale>
          <a:sx n="100" d="100"/>
          <a:sy n="100" d="100"/>
        </p:scale>
        <p:origin x="77"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F7B8-833B-4C0D-AC74-629B0ED4C1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8444A4-4875-485E-981B-9389247C83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8A1A12-D306-4ABA-B256-8EAB5555223C}"/>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17025CD9-90C9-46E3-87C5-9E4A18912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2CD69-4FD0-4960-A19D-F0172B77EC75}"/>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250704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C148-9C32-409F-AD27-D9473A1026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7D7EC8-A70D-4779-9C9F-10922410AA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B97C9-0498-4F79-A849-2081513796AD}"/>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AB8F7D06-2B4D-4435-8D13-6EEE41EF8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F24D5-5A5C-4C87-94B2-DEB661815556}"/>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241743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FF912-5E6D-4F80-B505-9090C5A997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067EB6-EAF0-474B-8A3B-E78099CA4A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C8C167-0D14-48D6-A807-BD1A25FAF039}"/>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9C72DFE2-11A1-4DA3-8EDB-06D807315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47E0F-C597-4081-A642-C1821AFEEB5F}"/>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4286574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3A6F-B79D-43C1-BB37-E71A469A4B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11B15-7700-4532-AC55-9016C9E4E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56AF5-AF7E-4777-9532-6280DAA218CE}"/>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D16630B4-8D14-4B70-AAE6-84DC9C1CC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10783-EBCA-4202-BB12-7F6270EDA90F}"/>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2754331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495D-8BB6-4321-A85B-705AB97B29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58E505-A7E0-4834-A2B2-80D75FC08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1AE5D-4E47-4A22-B1AA-359A037C6ADB}"/>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6D387721-B13C-444C-8FF1-028636B1C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9DA95-383B-41B9-BF7D-FE16C06A6D1D}"/>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3043338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69289-A5CE-4DBE-8D07-221960BD2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6268E-ADA9-4630-80E2-BAF55FD486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63305B-E5CD-443A-8F31-3AE76E4C7C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BAA842-720A-463E-82A9-9EBF5A006AED}"/>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6" name="Footer Placeholder 5">
            <a:extLst>
              <a:ext uri="{FF2B5EF4-FFF2-40B4-BE49-F238E27FC236}">
                <a16:creationId xmlns:a16="http://schemas.microsoft.com/office/drawing/2014/main" id="{0488713E-9DC7-4CF5-9F3C-D4F3062220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6E8A0-0D3F-4524-A6CD-28943CE5DFFF}"/>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622147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7D3A-7160-4E49-B2FD-AA3EF1A019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9C42C5-1D0F-4D35-8D87-B82ECE8D09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902050-CF60-44D2-8047-DF5E6C5CD5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4FBDA-CE11-445E-BEE6-FE447E89D1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84A271-F975-4000-83CE-831049D475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88C168-EADF-4BC3-9ADB-0673D6E27836}"/>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8" name="Footer Placeholder 7">
            <a:extLst>
              <a:ext uri="{FF2B5EF4-FFF2-40B4-BE49-F238E27FC236}">
                <a16:creationId xmlns:a16="http://schemas.microsoft.com/office/drawing/2014/main" id="{714D4763-0539-4A65-A654-8F14786098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36787-D25A-4F48-BE85-49E6F9F5B081}"/>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173175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1A4D-39D0-49E8-BA60-D97E71C966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47E9C3-C8FE-44BD-B919-A98A8A197B37}"/>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4" name="Footer Placeholder 3">
            <a:extLst>
              <a:ext uri="{FF2B5EF4-FFF2-40B4-BE49-F238E27FC236}">
                <a16:creationId xmlns:a16="http://schemas.microsoft.com/office/drawing/2014/main" id="{8462F674-659E-48FE-A31D-125EFE302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1DFE8-9D4F-487A-AF4F-4EB3DBA76957}"/>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709379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2D98CB-17D8-40BC-8A3A-06386E323724}"/>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3" name="Footer Placeholder 2">
            <a:extLst>
              <a:ext uri="{FF2B5EF4-FFF2-40B4-BE49-F238E27FC236}">
                <a16:creationId xmlns:a16="http://schemas.microsoft.com/office/drawing/2014/main" id="{2C754E4A-71E9-481B-A917-777255EA3E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E46901-D759-470F-B54A-CFDADA645961}"/>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6589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4CD7-96FE-4B2D-84A5-6A66A6DD66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3912C6-717B-4013-8EA0-074AD03BB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5780B4-B9FB-47EF-8DD9-24E28E5FD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58F04-ADCB-4197-B607-F9DD8FF51D05}"/>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6" name="Footer Placeholder 5">
            <a:extLst>
              <a:ext uri="{FF2B5EF4-FFF2-40B4-BE49-F238E27FC236}">
                <a16:creationId xmlns:a16="http://schemas.microsoft.com/office/drawing/2014/main" id="{68FDA996-409D-4E26-A19E-7AF462A3F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5D155-5400-4387-8EF1-D4A56B793763}"/>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8995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B3A3-B387-468B-98A7-3A526C58FA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673D7C-9584-4121-A87A-5C16C5573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116EB3-64E9-4645-BF3C-C41019370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7F925-3805-4E83-A0B7-AC465816CF38}"/>
              </a:ext>
            </a:extLst>
          </p:cNvPr>
          <p:cNvSpPr>
            <a:spLocks noGrp="1"/>
          </p:cNvSpPr>
          <p:nvPr>
            <p:ph type="dt" sz="half" idx="10"/>
          </p:nvPr>
        </p:nvSpPr>
        <p:spPr/>
        <p:txBody>
          <a:bodyPr/>
          <a:lstStyle/>
          <a:p>
            <a:fld id="{E31450B8-4119-4123-AA56-F8A25C5F2F22}" type="datetimeFigureOut">
              <a:rPr lang="en-US" smtClean="0"/>
              <a:t>5/25/2021</a:t>
            </a:fld>
            <a:endParaRPr lang="en-US"/>
          </a:p>
        </p:txBody>
      </p:sp>
      <p:sp>
        <p:nvSpPr>
          <p:cNvPr id="6" name="Footer Placeholder 5">
            <a:extLst>
              <a:ext uri="{FF2B5EF4-FFF2-40B4-BE49-F238E27FC236}">
                <a16:creationId xmlns:a16="http://schemas.microsoft.com/office/drawing/2014/main" id="{7225CD55-5147-4105-B31D-8E2BACCFC8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B7D006-80CD-4FDD-8A8E-764E3CF62A7B}"/>
              </a:ext>
            </a:extLst>
          </p:cNvPr>
          <p:cNvSpPr>
            <a:spLocks noGrp="1"/>
          </p:cNvSpPr>
          <p:nvPr>
            <p:ph type="sldNum" sz="quarter" idx="12"/>
          </p:nvPr>
        </p:nvSpPr>
        <p:spPr/>
        <p:txBody>
          <a:bodyPr/>
          <a:lstStyle/>
          <a:p>
            <a:fld id="{6BA76C04-A768-444F-8F2A-D62AAFFB75E1}" type="slidenum">
              <a:rPr lang="en-US" smtClean="0"/>
              <a:t>‹#›</a:t>
            </a:fld>
            <a:endParaRPr lang="en-US"/>
          </a:p>
        </p:txBody>
      </p:sp>
    </p:spTree>
    <p:extLst>
      <p:ext uri="{BB962C8B-B14F-4D97-AF65-F5344CB8AC3E}">
        <p14:creationId xmlns:p14="http://schemas.microsoft.com/office/powerpoint/2010/main" val="238953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A3278-442A-4D9C-B135-088160BBC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5D46BE-FF70-4630-9746-41C8B26C4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48A19-4FC8-4E6E-BCFA-C450A953B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450B8-4119-4123-AA56-F8A25C5F2F22}" type="datetimeFigureOut">
              <a:rPr lang="en-US" smtClean="0"/>
              <a:t>5/25/2021</a:t>
            </a:fld>
            <a:endParaRPr lang="en-US"/>
          </a:p>
        </p:txBody>
      </p:sp>
      <p:sp>
        <p:nvSpPr>
          <p:cNvPr id="5" name="Footer Placeholder 4">
            <a:extLst>
              <a:ext uri="{FF2B5EF4-FFF2-40B4-BE49-F238E27FC236}">
                <a16:creationId xmlns:a16="http://schemas.microsoft.com/office/drawing/2014/main" id="{F56421E4-BBFD-4B35-B1BF-9F3DAF0CBA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B8884B-A69E-4727-A5AD-9E55A935A4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76C04-A768-444F-8F2A-D62AAFFB75E1}" type="slidenum">
              <a:rPr lang="en-US" smtClean="0"/>
              <a:t>‹#›</a:t>
            </a:fld>
            <a:endParaRPr lang="en-US"/>
          </a:p>
        </p:txBody>
      </p:sp>
    </p:spTree>
    <p:extLst>
      <p:ext uri="{BB962C8B-B14F-4D97-AF65-F5344CB8AC3E}">
        <p14:creationId xmlns:p14="http://schemas.microsoft.com/office/powerpoint/2010/main" val="308840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D2B3-E6D3-47F7-BA1F-EFB5B8781B3F}"/>
              </a:ext>
            </a:extLst>
          </p:cNvPr>
          <p:cNvSpPr>
            <a:spLocks noGrp="1"/>
          </p:cNvSpPr>
          <p:nvPr>
            <p:ph type="ctrTitle"/>
          </p:nvPr>
        </p:nvSpPr>
        <p:spPr>
          <a:xfrm>
            <a:off x="2141220" y="1114743"/>
            <a:ext cx="9144000" cy="1133820"/>
          </a:xfrm>
        </p:spPr>
        <p:txBody>
          <a:bodyPr>
            <a:normAutofit fontScale="90000"/>
          </a:bodyPr>
          <a:lstStyle/>
          <a:p>
            <a:r>
              <a:rPr lang="vi-VN" b="1">
                <a:effectLst/>
              </a:rPr>
              <a:t>Khối lượng giá trị thặng dư</a:t>
            </a:r>
            <a:endParaRPr lang="en-US"/>
          </a:p>
        </p:txBody>
      </p:sp>
      <p:sp>
        <p:nvSpPr>
          <p:cNvPr id="3" name="Subtitle 2">
            <a:extLst>
              <a:ext uri="{FF2B5EF4-FFF2-40B4-BE49-F238E27FC236}">
                <a16:creationId xmlns:a16="http://schemas.microsoft.com/office/drawing/2014/main" id="{94D8B889-0996-40BD-BABA-0A1B33427760}"/>
              </a:ext>
            </a:extLst>
          </p:cNvPr>
          <p:cNvSpPr>
            <a:spLocks noGrp="1"/>
          </p:cNvSpPr>
          <p:nvPr>
            <p:ph type="subTitle" idx="1"/>
          </p:nvPr>
        </p:nvSpPr>
        <p:spPr>
          <a:xfrm>
            <a:off x="1524000" y="2248563"/>
            <a:ext cx="9144000" cy="1805277"/>
          </a:xfrm>
        </p:spPr>
        <p:txBody>
          <a:bodyPr>
            <a:normAutofit/>
          </a:bodyPr>
          <a:lstStyle/>
          <a:p>
            <a:pPr algn="l"/>
            <a:br>
              <a:rPr lang="vi-VN" b="1">
                <a:effectLst/>
              </a:rPr>
            </a:br>
            <a:r>
              <a:rPr lang="vi-VN">
                <a:effectLst/>
              </a:rPr>
              <a:t>Kh</a:t>
            </a:r>
            <a:r>
              <a:rPr lang="en-US">
                <a:effectLst/>
              </a:rPr>
              <a:t>ố</a:t>
            </a:r>
            <a:r>
              <a:rPr lang="vi-VN">
                <a:effectLst/>
              </a:rPr>
              <a:t>i lượng giá trị thặng dư là tích sô' giữa tỷ suất giá trị thặng dư và tổng tư bản khả biên đã được sử dụng.</a:t>
            </a:r>
            <a:br>
              <a:rPr lang="vi-VN">
                <a:effectLst/>
              </a:rPr>
            </a:br>
            <a:endParaRPr lang="en-US"/>
          </a:p>
        </p:txBody>
      </p:sp>
    </p:spTree>
    <p:extLst>
      <p:ext uri="{BB962C8B-B14F-4D97-AF65-F5344CB8AC3E}">
        <p14:creationId xmlns:p14="http://schemas.microsoft.com/office/powerpoint/2010/main" val="1809478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4A4FC5-B2C0-4863-B13B-A8B710A1F354}"/>
              </a:ext>
            </a:extLst>
          </p:cNvPr>
          <p:cNvPicPr>
            <a:picLocks noChangeAspect="1"/>
          </p:cNvPicPr>
          <p:nvPr/>
        </p:nvPicPr>
        <p:blipFill>
          <a:blip r:embed="rId2"/>
          <a:stretch>
            <a:fillRect/>
          </a:stretch>
        </p:blipFill>
        <p:spPr>
          <a:xfrm>
            <a:off x="2479712" y="348172"/>
            <a:ext cx="8573696" cy="6344535"/>
          </a:xfrm>
          <a:prstGeom prst="rect">
            <a:avLst/>
          </a:prstGeom>
        </p:spPr>
      </p:pic>
    </p:spTree>
    <p:extLst>
      <p:ext uri="{BB962C8B-B14F-4D97-AF65-F5344CB8AC3E}">
        <p14:creationId xmlns:p14="http://schemas.microsoft.com/office/powerpoint/2010/main" val="1817415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2FCC45-DA3D-4DD2-9CF1-C60DBEC667DF}"/>
              </a:ext>
            </a:extLst>
          </p:cNvPr>
          <p:cNvPicPr>
            <a:picLocks noGrp="1" noChangeAspect="1"/>
          </p:cNvPicPr>
          <p:nvPr>
            <p:ph idx="1"/>
          </p:nvPr>
        </p:nvPicPr>
        <p:blipFill>
          <a:blip r:embed="rId2"/>
          <a:stretch>
            <a:fillRect/>
          </a:stretch>
        </p:blipFill>
        <p:spPr>
          <a:xfrm>
            <a:off x="1416792" y="636197"/>
            <a:ext cx="9761748" cy="5798966"/>
          </a:xfrm>
        </p:spPr>
      </p:pic>
    </p:spTree>
    <p:extLst>
      <p:ext uri="{BB962C8B-B14F-4D97-AF65-F5344CB8AC3E}">
        <p14:creationId xmlns:p14="http://schemas.microsoft.com/office/powerpoint/2010/main" val="270653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76C7E8-8D1D-4BE9-AD9D-CDF34B1547D4}"/>
              </a:ext>
            </a:extLst>
          </p:cNvPr>
          <p:cNvPicPr>
            <a:picLocks noGrp="1" noChangeAspect="1"/>
          </p:cNvPicPr>
          <p:nvPr>
            <p:ph idx="1"/>
          </p:nvPr>
        </p:nvPicPr>
        <p:blipFill>
          <a:blip r:embed="rId2"/>
          <a:stretch>
            <a:fillRect/>
          </a:stretch>
        </p:blipFill>
        <p:spPr>
          <a:xfrm>
            <a:off x="1318043" y="505263"/>
            <a:ext cx="9776677" cy="5847473"/>
          </a:xfrm>
        </p:spPr>
      </p:pic>
    </p:spTree>
    <p:extLst>
      <p:ext uri="{BB962C8B-B14F-4D97-AF65-F5344CB8AC3E}">
        <p14:creationId xmlns:p14="http://schemas.microsoft.com/office/powerpoint/2010/main" val="3567773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88E92F-EAEC-46E2-820F-D4604CC50845}"/>
              </a:ext>
            </a:extLst>
          </p:cNvPr>
          <p:cNvSpPr>
            <a:spLocks noGrp="1"/>
          </p:cNvSpPr>
          <p:nvPr>
            <p:ph idx="1"/>
          </p:nvPr>
        </p:nvSpPr>
        <p:spPr>
          <a:xfrm>
            <a:off x="1996440" y="906780"/>
            <a:ext cx="8389620" cy="5254943"/>
          </a:xfrm>
        </p:spPr>
        <p:txBody>
          <a:bodyPr>
            <a:normAutofit fontScale="85000" lnSpcReduction="10000"/>
          </a:bodyPr>
          <a:lstStyle/>
          <a:p>
            <a:pPr indent="457200" algn="just">
              <a:lnSpc>
                <a:spcPct val="152000"/>
              </a:lnSpc>
              <a:spcAft>
                <a:spcPts val="800"/>
              </a:spcAft>
            </a:pPr>
            <a:r>
              <a:rPr lang="nb-NO" sz="1800" b="1">
                <a:effectLst/>
                <a:latin typeface="Arial" panose="020B0604020202020204" pitchFamily="34" charset="0"/>
                <a:ea typeface="Yu Mincho" panose="02020400000000000000" pitchFamily="18" charset="-128"/>
                <a:cs typeface="Arial" panose="020B0604020202020204" pitchFamily="34" charset="0"/>
              </a:rPr>
              <a:t>Giá trị thặng dư siêu ngạch</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indent="457200" algn="just">
              <a:lnSpc>
                <a:spcPct val="152000"/>
              </a:lnSpc>
              <a:spcAft>
                <a:spcPts val="800"/>
              </a:spcAft>
            </a:pPr>
            <a:r>
              <a:rPr lang="nb-NO" sz="1800">
                <a:effectLst/>
                <a:latin typeface="Arial" panose="020B0604020202020204" pitchFamily="34" charset="0"/>
                <a:ea typeface="Yu Mincho" panose="02020400000000000000" pitchFamily="18" charset="-128"/>
                <a:cs typeface="Arial" panose="020B0604020202020204" pitchFamily="34" charset="0"/>
              </a:rPr>
              <a:t>Là sự chênh lệch giá trị xã hội và giá trị cá biệt của hàng hóa do các nhà tư bản đi đầu trong lĩnh vực cải tiến kỹ thuật làm ra.</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indent="457200" algn="just">
              <a:lnSpc>
                <a:spcPct val="152000"/>
              </a:lnSpc>
              <a:spcAft>
                <a:spcPts val="800"/>
              </a:spcAft>
            </a:pPr>
            <a:r>
              <a:rPr lang="nb-NO" sz="1800">
                <a:effectLst/>
                <a:latin typeface="Arial" panose="020B0604020202020204" pitchFamily="34" charset="0"/>
                <a:ea typeface="Yu Mincho" panose="02020400000000000000" pitchFamily="18" charset="-128"/>
                <a:cs typeface="Arial" panose="020B0604020202020204" pitchFamily="34" charset="0"/>
              </a:rPr>
              <a:t>Giá trị thặng dư siêu ngạch chính là động lực mạnh mẽ nhất thúc đẩy các nhà tư bản ra sức cải tiến kỹ thuật, tăng năng suất lao động.</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indent="457200" algn="just">
              <a:lnSpc>
                <a:spcPct val="152000"/>
              </a:lnSpc>
              <a:spcAft>
                <a:spcPts val="800"/>
              </a:spcAft>
            </a:pPr>
            <a:r>
              <a:rPr lang="nb-NO" sz="1800">
                <a:effectLst/>
                <a:latin typeface="Arial" panose="020B0604020202020204" pitchFamily="34" charset="0"/>
                <a:ea typeface="Yu Mincho" panose="02020400000000000000" pitchFamily="18" charset="-128"/>
                <a:cs typeface="Arial" panose="020B0604020202020204" pitchFamily="34" charset="0"/>
              </a:rPr>
              <a:t>Giá trị thặng dư siêu ngạch là hình thức biến tướng của giá trị thặng dư tương đối, vì giá trị thặng dư siêu ngạch và giá trị thặng dư tương đối đều dựa trên cơ sở tăng năng suất lao động, chỉ khác ở chỗ một bên là tăng năng suất lao động cá biệt và một bên là tăng năng suất lao động xã hội.</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a:lnSpc>
                <a:spcPct val="107000"/>
              </a:lnSpc>
              <a:spcAft>
                <a:spcPts val="800"/>
              </a:spcAft>
            </a:pPr>
            <a:r>
              <a:rPr lang="vi-VN" sz="1800">
                <a:effectLst/>
                <a:latin typeface="Arial" panose="020B0604020202020204" pitchFamily="34" charset="0"/>
                <a:ea typeface="Yu Mincho" panose="02020400000000000000" pitchFamily="18" charset="-128"/>
                <a:cs typeface="Arial" panose="020B0604020202020204" pitchFamily="34" charset="0"/>
              </a:rPr>
              <a:t>*Ngày nay</a:t>
            </a:r>
            <a:r>
              <a:rPr lang="en-US" sz="1800">
                <a:effectLst/>
                <a:latin typeface="Arial" panose="020B0604020202020204" pitchFamily="34" charset="0"/>
                <a:ea typeface="Yu Mincho" panose="02020400000000000000" pitchFamily="18" charset="-128"/>
                <a:cs typeface="Arial" panose="020B0604020202020204" pitchFamily="34" charset="0"/>
              </a:rPr>
              <a:t> phương pháp bóc lột giá trị thặng dư tương đối</a:t>
            </a:r>
            <a:r>
              <a:rPr lang="vi-VN" sz="1800">
                <a:effectLst/>
                <a:latin typeface="Arial" panose="020B0604020202020204" pitchFamily="34" charset="0"/>
                <a:ea typeface="Yu Mincho" panose="02020400000000000000" pitchFamily="18" charset="-128"/>
                <a:cs typeface="Arial" panose="020B0604020202020204" pitchFamily="34" charset="0"/>
              </a:rPr>
              <a:t> là phổ biến vì:</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a:lnSpc>
                <a:spcPct val="107000"/>
              </a:lnSpc>
              <a:spcAft>
                <a:spcPts val="800"/>
              </a:spcAft>
            </a:pPr>
            <a:r>
              <a:rPr lang="vi-VN" sz="1800">
                <a:effectLst/>
                <a:latin typeface="Arial" panose="020B0604020202020204" pitchFamily="34" charset="0"/>
                <a:ea typeface="Yu Mincho" panose="02020400000000000000" pitchFamily="18" charset="-128"/>
                <a:cs typeface="Arial" panose="020B0604020202020204" pitchFamily="34" charset="0"/>
              </a:rPr>
              <a:t>+Kỹ thuật được cải tiến làm tăng năng suất lao động</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a:lnSpc>
                <a:spcPct val="107000"/>
              </a:lnSpc>
              <a:spcAft>
                <a:spcPts val="800"/>
              </a:spcAft>
            </a:pPr>
            <a:r>
              <a:rPr lang="vi-VN" sz="1800">
                <a:effectLst/>
                <a:latin typeface="Arial" panose="020B0604020202020204" pitchFamily="34" charset="0"/>
                <a:ea typeface="Yu Mincho" panose="02020400000000000000" pitchFamily="18" charset="-128"/>
                <a:cs typeface="Arial" panose="020B0604020202020204" pitchFamily="34" charset="0"/>
              </a:rPr>
              <a:t>+Rút ngắn thời gian lao động cần thiết,tăng thời gian lao động thặng dư</a:t>
            </a:r>
            <a:endParaRPr lang="en-US" sz="1800">
              <a:effectLst/>
              <a:latin typeface="Arial" panose="020B0604020202020204" pitchFamily="34" charset="0"/>
              <a:ea typeface="Yu Mincho" panose="02020400000000000000" pitchFamily="18" charset="-128"/>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318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A2DC6E-101E-4DE5-B0D7-DE86A41BD9F1}"/>
              </a:ext>
            </a:extLst>
          </p:cNvPr>
          <p:cNvPicPr>
            <a:picLocks noChangeAspect="1"/>
          </p:cNvPicPr>
          <p:nvPr/>
        </p:nvPicPr>
        <p:blipFill>
          <a:blip r:embed="rId2"/>
          <a:stretch>
            <a:fillRect/>
          </a:stretch>
        </p:blipFill>
        <p:spPr>
          <a:xfrm>
            <a:off x="1366145" y="455808"/>
            <a:ext cx="9916909" cy="6296904"/>
          </a:xfrm>
          <a:prstGeom prst="rect">
            <a:avLst/>
          </a:prstGeom>
        </p:spPr>
      </p:pic>
    </p:spTree>
    <p:extLst>
      <p:ext uri="{BB962C8B-B14F-4D97-AF65-F5344CB8AC3E}">
        <p14:creationId xmlns:p14="http://schemas.microsoft.com/office/powerpoint/2010/main" val="4033959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28A88-9B39-41E3-8419-A3462614BEBF}"/>
              </a:ext>
            </a:extLst>
          </p:cNvPr>
          <p:cNvSpPr>
            <a:spLocks noGrp="1"/>
          </p:cNvSpPr>
          <p:nvPr>
            <p:ph idx="1"/>
          </p:nvPr>
        </p:nvSpPr>
        <p:spPr>
          <a:xfrm>
            <a:off x="1300553" y="1604466"/>
            <a:ext cx="9590893" cy="2532200"/>
          </a:xfrm>
        </p:spPr>
        <p:txBody>
          <a:bodyPr>
            <a:normAutofit/>
          </a:bodyPr>
          <a:lstStyle/>
          <a:p>
            <a:pPr indent="457200" algn="just">
              <a:lnSpc>
                <a:spcPct val="145000"/>
              </a:lnSpc>
              <a:spcAft>
                <a:spcPts val="800"/>
              </a:spcAft>
            </a:pPr>
            <a:r>
              <a:rPr lang="pt-BR" sz="1800">
                <a:effectLst/>
                <a:latin typeface="Arial" panose="020B0604020202020204" pitchFamily="34" charset="0"/>
                <a:ea typeface="Yu Mincho" panose="020B0400000000000000" pitchFamily="18" charset="-128"/>
                <a:cs typeface="Arial" panose="020B0604020202020204" pitchFamily="34" charset="0"/>
              </a:rPr>
              <a:t>Ví dụ: Ngày lao động là 10h, trong đó thời gian lao động cần thiết là 5h, thời gian lao động thặng dư là 5h, ta có m' = 5/5x100% = 100%. (m = v)</a:t>
            </a:r>
            <a:endParaRPr lang="en-US" sz="1800">
              <a:effectLst/>
              <a:latin typeface="Arial" panose="020B0604020202020204" pitchFamily="34" charset="0"/>
              <a:ea typeface="Yu Mincho" panose="020B0400000000000000" pitchFamily="18" charset="-128"/>
              <a:cs typeface="Arial" panose="020B0604020202020204" pitchFamily="34" charset="0"/>
            </a:endParaRPr>
          </a:p>
          <a:p>
            <a:pPr indent="457200" algn="just">
              <a:lnSpc>
                <a:spcPct val="145000"/>
              </a:lnSpc>
              <a:spcAft>
                <a:spcPts val="800"/>
              </a:spcAft>
            </a:pPr>
            <a:r>
              <a:rPr lang="pt-BR" sz="1800">
                <a:effectLst/>
                <a:latin typeface="Arial" panose="020B0604020202020204" pitchFamily="34" charset="0"/>
                <a:ea typeface="Yu Mincho" panose="020B0400000000000000" pitchFamily="18" charset="-128"/>
                <a:cs typeface="Arial" panose="020B0604020202020204" pitchFamily="34" charset="0"/>
              </a:rPr>
              <a:t>Nếu thời gian lao động cần thiết là không đổi (5h) mà ngày lao động bị kéo dài đến 12h thì thời gian lao động thặng dư sẽ là 7h, như vậy m' = 7/5x100% = 140% (m = 1,4v)</a:t>
            </a:r>
            <a:endParaRPr lang="en-US" sz="1800">
              <a:effectLst/>
              <a:latin typeface="Arial" panose="020B0604020202020204" pitchFamily="34" charset="0"/>
              <a:ea typeface="Yu Mincho" panose="020B0400000000000000" pitchFamily="18" charset="-128"/>
              <a:cs typeface="Arial" panose="020B0604020202020204" pitchFamily="34" charset="0"/>
            </a:endParaRPr>
          </a:p>
        </p:txBody>
      </p:sp>
    </p:spTree>
    <p:extLst>
      <p:ext uri="{BB962C8B-B14F-4D97-AF65-F5344CB8AC3E}">
        <p14:creationId xmlns:p14="http://schemas.microsoft.com/office/powerpoint/2010/main" val="304748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377317-3D50-4A12-B88E-741312B1DB58}"/>
              </a:ext>
            </a:extLst>
          </p:cNvPr>
          <p:cNvPicPr>
            <a:picLocks noGrp="1" noChangeAspect="1"/>
          </p:cNvPicPr>
          <p:nvPr>
            <p:ph idx="1"/>
          </p:nvPr>
        </p:nvPicPr>
        <p:blipFill>
          <a:blip r:embed="rId2"/>
          <a:stretch>
            <a:fillRect/>
          </a:stretch>
        </p:blipFill>
        <p:spPr>
          <a:xfrm>
            <a:off x="2136500" y="717408"/>
            <a:ext cx="8432440" cy="5423184"/>
          </a:xfrm>
        </p:spPr>
      </p:pic>
    </p:spTree>
    <p:extLst>
      <p:ext uri="{BB962C8B-B14F-4D97-AF65-F5344CB8AC3E}">
        <p14:creationId xmlns:p14="http://schemas.microsoft.com/office/powerpoint/2010/main" val="367393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5B7AA-A767-49EB-9F07-941506365F6E}"/>
              </a:ext>
            </a:extLst>
          </p:cNvPr>
          <p:cNvPicPr>
            <a:picLocks noChangeAspect="1"/>
          </p:cNvPicPr>
          <p:nvPr/>
        </p:nvPicPr>
        <p:blipFill>
          <a:blip r:embed="rId2"/>
          <a:stretch>
            <a:fillRect/>
          </a:stretch>
        </p:blipFill>
        <p:spPr>
          <a:xfrm>
            <a:off x="2072682" y="950475"/>
            <a:ext cx="8283892" cy="5575217"/>
          </a:xfrm>
          <a:prstGeom prst="rect">
            <a:avLst/>
          </a:prstGeom>
        </p:spPr>
      </p:pic>
    </p:spTree>
    <p:extLst>
      <p:ext uri="{BB962C8B-B14F-4D97-AF65-F5344CB8AC3E}">
        <p14:creationId xmlns:p14="http://schemas.microsoft.com/office/powerpoint/2010/main" val="250549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7036B8-1916-4DAD-A05E-A3D23AD090F3}"/>
              </a:ext>
            </a:extLst>
          </p:cNvPr>
          <p:cNvPicPr>
            <a:picLocks noGrp="1" noChangeAspect="1"/>
          </p:cNvPicPr>
          <p:nvPr>
            <p:ph idx="1"/>
          </p:nvPr>
        </p:nvPicPr>
        <p:blipFill>
          <a:blip r:embed="rId2"/>
          <a:stretch>
            <a:fillRect/>
          </a:stretch>
        </p:blipFill>
        <p:spPr>
          <a:xfrm>
            <a:off x="1660878" y="698327"/>
            <a:ext cx="9710072" cy="5461346"/>
          </a:xfrm>
        </p:spPr>
      </p:pic>
    </p:spTree>
    <p:extLst>
      <p:ext uri="{BB962C8B-B14F-4D97-AF65-F5344CB8AC3E}">
        <p14:creationId xmlns:p14="http://schemas.microsoft.com/office/powerpoint/2010/main" val="220859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77D5FE-AEEE-4499-8A79-4977D9B7DA86}"/>
              </a:ext>
            </a:extLst>
          </p:cNvPr>
          <p:cNvPicPr>
            <a:picLocks noGrp="1" noChangeAspect="1"/>
          </p:cNvPicPr>
          <p:nvPr>
            <p:ph idx="1"/>
          </p:nvPr>
        </p:nvPicPr>
        <p:blipFill>
          <a:blip r:embed="rId2"/>
          <a:stretch>
            <a:fillRect/>
          </a:stretch>
        </p:blipFill>
        <p:spPr>
          <a:xfrm>
            <a:off x="1814342" y="599352"/>
            <a:ext cx="8939797" cy="5659295"/>
          </a:xfrm>
        </p:spPr>
      </p:pic>
    </p:spTree>
    <p:extLst>
      <p:ext uri="{BB962C8B-B14F-4D97-AF65-F5344CB8AC3E}">
        <p14:creationId xmlns:p14="http://schemas.microsoft.com/office/powerpoint/2010/main" val="77090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0A2E5-2715-4FFA-84A6-94DEBDFAAB81}"/>
              </a:ext>
            </a:extLst>
          </p:cNvPr>
          <p:cNvSpPr>
            <a:spLocks noGrp="1"/>
          </p:cNvSpPr>
          <p:nvPr>
            <p:ph idx="1"/>
          </p:nvPr>
        </p:nvSpPr>
        <p:spPr>
          <a:xfrm>
            <a:off x="1784405" y="1597218"/>
            <a:ext cx="9293749" cy="3663564"/>
          </a:xfrm>
        </p:spPr>
        <p:txBody>
          <a:bodyPr/>
          <a:lstStyle/>
          <a:p>
            <a:pPr indent="457200" algn="just">
              <a:lnSpc>
                <a:spcPct val="152000"/>
              </a:lnSpc>
              <a:spcAft>
                <a:spcPts val="800"/>
              </a:spcAft>
            </a:pPr>
            <a:r>
              <a:rPr lang="pt-BR" sz="1800">
                <a:effectLst/>
                <a:latin typeface="Arial" panose="020B0604020202020204" pitchFamily="34" charset="0"/>
                <a:ea typeface="Yu Mincho" panose="02020400000000000000" pitchFamily="18" charset="-128"/>
                <a:cs typeface="Arial" panose="020B0604020202020204" pitchFamily="34" charset="0"/>
              </a:rPr>
              <a:t>Ví dụ: Ngày lao động là 10h, trong đó thời gian lao động cần thiết là 5h, thời gian lao động thặng dư là 5h, ta có m' = 5/5x100% = 100%. (m = v)</a:t>
            </a:r>
            <a:endParaRPr lang="en-US" sz="1800">
              <a:effectLst/>
              <a:latin typeface="Arial" panose="020B0604020202020204" pitchFamily="34" charset="0"/>
              <a:ea typeface="Yu Mincho" panose="02020400000000000000" pitchFamily="18" charset="-128"/>
              <a:cs typeface="Arial" panose="020B0604020202020204" pitchFamily="34" charset="0"/>
            </a:endParaRPr>
          </a:p>
          <a:p>
            <a:pPr indent="457200" algn="just">
              <a:lnSpc>
                <a:spcPct val="152000"/>
              </a:lnSpc>
              <a:spcAft>
                <a:spcPts val="800"/>
              </a:spcAft>
            </a:pPr>
            <a:r>
              <a:rPr lang="pt-BR" sz="1800">
                <a:effectLst/>
                <a:latin typeface="Arial" panose="020B0604020202020204" pitchFamily="34" charset="0"/>
                <a:ea typeface="Yu Mincho" panose="02020400000000000000" pitchFamily="18" charset="-128"/>
                <a:cs typeface="Arial" panose="020B0604020202020204" pitchFamily="34" charset="0"/>
              </a:rPr>
              <a:t>Nếu ngày lao động không đổi (10h) mà thời gian lao động cần thiết bị rút ngắn lại còn 3h thì thời gian lao động thặng dư tăng lên 7h, như vậy ta có m' sẽ là. m' = 7/3x100% = 233% (m = 2,33v)</a:t>
            </a:r>
            <a:endParaRPr lang="en-US" sz="1800">
              <a:effectLst/>
              <a:latin typeface="Arial" panose="020B0604020202020204" pitchFamily="34"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135495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09294-EFE6-4590-B2F0-43D89BC74903}"/>
              </a:ext>
            </a:extLst>
          </p:cNvPr>
          <p:cNvPicPr>
            <a:picLocks noChangeAspect="1"/>
          </p:cNvPicPr>
          <p:nvPr/>
        </p:nvPicPr>
        <p:blipFill>
          <a:blip r:embed="rId2"/>
          <a:stretch>
            <a:fillRect/>
          </a:stretch>
        </p:blipFill>
        <p:spPr>
          <a:xfrm>
            <a:off x="1334715" y="395798"/>
            <a:ext cx="9888330" cy="6325483"/>
          </a:xfrm>
          <a:prstGeom prst="rect">
            <a:avLst/>
          </a:prstGeom>
        </p:spPr>
      </p:pic>
    </p:spTree>
    <p:extLst>
      <p:ext uri="{BB962C8B-B14F-4D97-AF65-F5344CB8AC3E}">
        <p14:creationId xmlns:p14="http://schemas.microsoft.com/office/powerpoint/2010/main" val="1564922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417</Words>
  <Application>Microsoft Office PowerPoint</Application>
  <PresentationFormat>Widescreen</PresentationFormat>
  <Paragraphs>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Khối lượng giá trị thặng dư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Khối lượng giá trị thặng dư</dc:title>
  <dc:creator>Nguyễn Thanh Tuấn</dc:creator>
  <cp:lastModifiedBy>Nguyễn Thanh Tuấn</cp:lastModifiedBy>
  <cp:revision>17</cp:revision>
  <dcterms:created xsi:type="dcterms:W3CDTF">2021-05-25T12:10:25Z</dcterms:created>
  <dcterms:modified xsi:type="dcterms:W3CDTF">2021-05-25T13:19:52Z</dcterms:modified>
</cp:coreProperties>
</file>